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23"/>
  </p:notesMasterIdLst>
  <p:sldIdLst>
    <p:sldId id="281" r:id="rId2"/>
    <p:sldId id="262" r:id="rId3"/>
    <p:sldId id="263" r:id="rId4"/>
    <p:sldId id="264" r:id="rId5"/>
    <p:sldId id="265" r:id="rId6"/>
    <p:sldId id="267" r:id="rId7"/>
    <p:sldId id="268" r:id="rId8"/>
    <p:sldId id="269" r:id="rId9"/>
    <p:sldId id="270" r:id="rId10"/>
    <p:sldId id="283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2" r:id="rId22"/>
  </p:sldIdLst>
  <p:sldSz cx="12188825" cy="6858000"/>
  <p:notesSz cx="6858000" cy="9144000"/>
  <p:embeddedFontLst>
    <p:embeddedFont>
      <p:font typeface="Libre Baskerville" panose="020B0604020202020204" charset="0"/>
      <p:regular r:id="rId24"/>
      <p:bold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nyaslok Dutta" initials="PD" lastIdx="1" clrIdx="0">
    <p:extLst>
      <p:ext uri="{19B8F6BF-5375-455C-9EA6-DF929625EA0E}">
        <p15:presenceInfo xmlns:p15="http://schemas.microsoft.com/office/powerpoint/2012/main" userId="S-1-5-21-762979615-2031575299-929701000-6041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reuse is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being done on similar content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only.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the various state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art techniques which are being deployed to fulfill our use cases.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are 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reuse is done on similar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content only.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, the various levels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which we will be covering while finding the similarity of texts.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the levels increases, the complexity also increases.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The complexity for finding semantic equivalence increases.</a:t>
            </a: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50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the feature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Conref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Conkeyref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provided by DITA.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, same content can be reused in the same document.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Same content can be use in different documents 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Third , Efficient reuse of technical documents  in the marketing space.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43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now , we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have completed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upto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and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keyphrase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level.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features-&gt; frequency count,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len_phrase</a:t>
            </a: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Structural-&gt; title intersection, distance of the phrase from the start.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 rules -&gt; How the Part of speech tags of words constitutes a phrase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a way to convert words into vectors.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click analytics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56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Quite equivalent to match words in 2 sentences.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25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Captures the essence of how we comprehend a sentence.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444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Writer.</a:t>
            </a:r>
          </a:p>
          <a:p>
            <a:r>
              <a:rPr lang="en-US" dirty="0"/>
              <a:t>Andrej</a:t>
            </a:r>
            <a:r>
              <a:rPr lang="en-US" baseline="0" dirty="0"/>
              <a:t> </a:t>
            </a:r>
            <a:r>
              <a:rPr lang="en-US" baseline="0" dirty="0" err="1"/>
              <a:t>karpathy</a:t>
            </a:r>
            <a:r>
              <a:rPr lang="en-US" baseline="0" dirty="0"/>
              <a:t> Shakespeare writing </a:t>
            </a:r>
            <a:r>
              <a:rPr lang="en-US" baseline="0" dirty="0" err="1"/>
              <a:t>rnn</a:t>
            </a:r>
            <a:r>
              <a:rPr lang="en-US" baseline="0" dirty="0"/>
              <a:t>.</a:t>
            </a:r>
          </a:p>
          <a:p>
            <a:r>
              <a:rPr lang="en-US" baseline="0" dirty="0"/>
              <a:t>Machine translation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107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modification that we can do, is train this skip thought</a:t>
            </a:r>
            <a:r>
              <a:rPr lang="en-US" baseline="0" dirty="0"/>
              <a:t> vectors on Contents which are specific to a company’s domain . Right now it’s trained on 11,000 novels.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833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04720" y="990600"/>
            <a:ext cx="11579383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5852" lvl="0" indent="-186952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1pPr>
            <a:lvl2pPr marL="551703" lvl="1" indent="-196103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2pPr>
            <a:lvl3pPr marL="751979" lvl="2" indent="-125869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3pPr>
            <a:lvl4pPr marL="950366" lvl="3" indent="-121055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4pPr>
            <a:lvl5pPr marL="1088291" lvl="4" indent="-86261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5pPr>
            <a:lvl6pPr marL="2992799" lvl="5" indent="-12259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36944" lvl="6" indent="-120644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081089" lvl="7" indent="-1313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25235" lvl="8" indent="-12943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GSP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892"/>
            <a:ext cx="12188947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EB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892"/>
            <a:ext cx="12188947" cy="685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GMUNK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2"/>
            <a:ext cx="12188951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GMUNK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2"/>
            <a:ext cx="12188951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Content Area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742950"/>
            <a:ext cx="12188824" cy="5699124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Content Area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0" y="777875"/>
            <a:ext cx="12188824" cy="5664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ck Content Area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0" y="0"/>
            <a:ext cx="12188824" cy="6442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l" rtl="0">
              <a:spcBef>
                <a:spcPts val="0"/>
              </a:spcBef>
              <a:buClr>
                <a:schemeClr val="lt2"/>
              </a:buClr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Natali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2"/>
            <a:ext cx="12188949" cy="6856282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TMS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2"/>
            <a:ext cx="12188944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37434D">
              <a:alpha val="1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TMS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2"/>
            <a:ext cx="12188944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TMS3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TMS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37434D">
              <a:alpha val="1490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SnW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90415" cy="685710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SnW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SnW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892"/>
            <a:ext cx="12188943" cy="6856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0" y="1303020"/>
            <a:ext cx="12188824" cy="1165859"/>
          </a:xfrm>
          <a:prstGeom prst="rect">
            <a:avLst/>
          </a:prstGeom>
          <a:solidFill>
            <a:srgbClr val="FFFFFF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641181" y="1487058"/>
            <a:ext cx="10918220" cy="44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641181" y="1890010"/>
            <a:ext cx="10918220" cy="328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1pPr>
            <a:lvl2pPr marL="544145" marR="0" lvl="1" indent="-10744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2pPr>
            <a:lvl3pPr marL="1088291" marR="0" lvl="2" indent="-8791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3pPr>
            <a:lvl4pPr marL="1632436" marR="0" lvl="3" indent="-6836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4pPr>
            <a:lvl5pPr marL="2176581" marR="0" lvl="4" indent="-4880" algn="ctr" rtl="0">
              <a:spcBef>
                <a:spcPts val="714"/>
              </a:spcBef>
              <a:buClr>
                <a:schemeClr val="accent4"/>
              </a:buClr>
              <a:buFont typeface="Noto Symbol"/>
              <a:buNone/>
              <a:defRPr/>
            </a:lvl5pPr>
            <a:lvl6pPr marL="2720726" marR="0" lvl="5" indent="-2925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6pPr>
            <a:lvl7pPr marL="3264872" marR="0" lvl="6" indent="-972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7pPr>
            <a:lvl8pPr marL="3809017" marR="0" lvl="7" indent="-11717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8pPr>
            <a:lvl9pPr marL="4353162" marR="0" lvl="8" indent="-976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181" y="-2382"/>
            <a:ext cx="417908" cy="68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442076"/>
            <a:ext cx="12188824" cy="415925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696696" y="6528875"/>
            <a:ext cx="187408" cy="258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0" y="0"/>
            <a:ext cx="12188824" cy="779462"/>
          </a:xfrm>
          <a:prstGeom prst="rect">
            <a:avLst/>
          </a:prstGeom>
          <a:solidFill>
            <a:srgbClr val="37434D"/>
          </a:solidFill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304719" y="6487239"/>
            <a:ext cx="5181679" cy="107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Adobe Systems Incorporated.  All Rights Reserved.  Adobe Confidential.</a:t>
            </a:r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04720" y="184150"/>
            <a:ext cx="11579383" cy="411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Arial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304720" y="990600"/>
            <a:ext cx="11579383" cy="518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5852" marR="0" lvl="0" indent="-186952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1pPr>
            <a:lvl2pPr marL="551703" marR="0" lvl="1" indent="-196103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2pPr>
            <a:lvl3pPr marL="751979" marR="0" lvl="2" indent="-125869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3pPr>
            <a:lvl4pPr marL="950366" marR="0" lvl="3" indent="-121055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4pPr>
            <a:lvl5pPr marL="1088291" marR="0" lvl="4" indent="-86261" algn="l" rtl="0">
              <a:spcBef>
                <a:spcPts val="714"/>
              </a:spcBef>
              <a:buClr>
                <a:schemeClr val="accent4"/>
              </a:buClr>
              <a:buFont typeface="Noto Symbol"/>
              <a:buChar char="▪"/>
              <a:defRPr/>
            </a:lvl5pPr>
            <a:lvl6pPr marL="2992799" marR="0" lvl="5" indent="-12259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36944" marR="0" lvl="6" indent="-120644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081089" marR="0" lvl="7" indent="-1313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25235" marR="0" lvl="8" indent="-129435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5586544" y="66294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281440" y="6629400"/>
            <a:ext cx="5203529" cy="168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544145" marR="0" lvl="1" indent="-10744" algn="l" rtl="0">
              <a:spcBef>
                <a:spcPts val="0"/>
              </a:spcBef>
              <a:defRPr/>
            </a:lvl2pPr>
            <a:lvl3pPr marL="1088291" marR="0" lvl="2" indent="-8791" algn="l" rtl="0">
              <a:spcBef>
                <a:spcPts val="0"/>
              </a:spcBef>
              <a:defRPr/>
            </a:lvl3pPr>
            <a:lvl4pPr marL="1632436" marR="0" lvl="3" indent="-6836" algn="l" rtl="0">
              <a:spcBef>
                <a:spcPts val="0"/>
              </a:spcBef>
              <a:defRPr/>
            </a:lvl4pPr>
            <a:lvl5pPr marL="2176581" marR="0" lvl="4" indent="-4880" algn="l" rtl="0">
              <a:spcBef>
                <a:spcPts val="0"/>
              </a:spcBef>
              <a:defRPr/>
            </a:lvl5pPr>
            <a:lvl6pPr marL="2720726" marR="0" lvl="5" indent="-2925" algn="l" rtl="0">
              <a:spcBef>
                <a:spcPts val="0"/>
              </a:spcBef>
              <a:defRPr/>
            </a:lvl6pPr>
            <a:lvl7pPr marL="3264872" marR="0" lvl="6" indent="-972" algn="l" rtl="0">
              <a:spcBef>
                <a:spcPts val="0"/>
              </a:spcBef>
              <a:defRPr/>
            </a:lvl7pPr>
            <a:lvl8pPr marL="3809017" marR="0" lvl="7" indent="-11717" algn="l" rtl="0">
              <a:spcBef>
                <a:spcPts val="0"/>
              </a:spcBef>
              <a:defRPr/>
            </a:lvl8pPr>
            <a:lvl9pPr marL="4353162" marR="0" lvl="8" indent="-9761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31597" y="1768272"/>
            <a:ext cx="9641285" cy="243475"/>
          </a:xfrm>
        </p:spPr>
        <p:txBody>
          <a:bodyPr/>
          <a:lstStyle/>
          <a:p>
            <a:r>
              <a:rPr lang="en-US" b="1" dirty="0">
                <a:solidFill>
                  <a:srgbClr val="BF0000"/>
                </a:solidFill>
              </a:rPr>
              <a:t>				</a:t>
            </a:r>
            <a:r>
              <a:rPr lang="en-US" sz="3600" b="1" dirty="0">
                <a:solidFill>
                  <a:srgbClr val="BF0000"/>
                </a:solidFill>
              </a:rPr>
              <a:t>Efficient Content Reuse in </a:t>
            </a:r>
            <a:br>
              <a:rPr lang="en-US" sz="3600" b="1" dirty="0">
                <a:solidFill>
                  <a:srgbClr val="BF0000"/>
                </a:solidFill>
              </a:rPr>
            </a:br>
            <a:r>
              <a:rPr lang="en-US" sz="3600" b="1" dirty="0">
                <a:solidFill>
                  <a:srgbClr val="BF0000"/>
                </a:solidFill>
              </a:rPr>
              <a:t>				Structured Documentation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90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BB034"/>
                </a:solidFill>
                <a:ea typeface="Libre Baskerville"/>
              </a:rPr>
              <a:t>					</a:t>
            </a:r>
            <a:r>
              <a:rPr lang="en-US" sz="2800" dirty="0">
                <a:solidFill>
                  <a:srgbClr val="FBB034"/>
                </a:solidFill>
                <a:ea typeface="Libre Baskerville"/>
              </a:rPr>
              <a:t>WORD2VEC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237673" y="118225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“You shall know a word by the company it keeps” (Firth, J. R. 1957:11)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0908" y="2484581"/>
            <a:ext cx="34266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dirty="0"/>
          </a:p>
          <a:p>
            <a:pPr fontAlgn="base"/>
            <a:r>
              <a:rPr lang="pl-PL" sz="1800" dirty="0"/>
              <a:t>W("cat")=(0.2,−0.4,0.7,...)</a:t>
            </a:r>
            <a:endParaRPr lang="en-US" sz="1800" dirty="0"/>
          </a:p>
          <a:p>
            <a:pPr fontAlgn="base"/>
            <a:endParaRPr lang="pl-PL" sz="1800" dirty="0"/>
          </a:p>
          <a:p>
            <a:pPr fontAlgn="base"/>
            <a:r>
              <a:rPr lang="pl-PL" sz="1800" dirty="0"/>
              <a:t>W("mat")=(0.0,0.6,−0.1,...)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04" y="2391415"/>
            <a:ext cx="4400169" cy="403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4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618836" y="891232"/>
            <a:ext cx="4838133" cy="969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4"/>
                </a:solidFill>
              </a:rPr>
              <a:t>                                                Similarity of User Selected Key phrases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837" y="1145309"/>
            <a:ext cx="4838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Adobe Private Limited Systems.</a:t>
            </a:r>
          </a:p>
        </p:txBody>
      </p:sp>
      <p:sp>
        <p:nvSpPr>
          <p:cNvPr id="9" name="Oval 8"/>
          <p:cNvSpPr/>
          <p:nvPr/>
        </p:nvSpPr>
        <p:spPr>
          <a:xfrm>
            <a:off x="6257636" y="988213"/>
            <a:ext cx="4838133" cy="96981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14338" y="1145309"/>
            <a:ext cx="315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Adobe Systems</a:t>
            </a:r>
          </a:p>
        </p:txBody>
      </p:sp>
      <p:sp>
        <p:nvSpPr>
          <p:cNvPr id="11" name="Arc 10"/>
          <p:cNvSpPr/>
          <p:nvPr/>
        </p:nvSpPr>
        <p:spPr>
          <a:xfrm rot="7923590">
            <a:off x="3698889" y="-1678999"/>
            <a:ext cx="4350327" cy="454861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49658" y="2061098"/>
            <a:ext cx="256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Conref</a:t>
            </a:r>
            <a:r>
              <a:rPr lang="en-US" dirty="0"/>
              <a:t>/</a:t>
            </a:r>
            <a:r>
              <a:rPr lang="en-US" dirty="0" err="1"/>
              <a:t>ConkeyRef</a:t>
            </a:r>
            <a:r>
              <a:rPr lang="en-US" dirty="0"/>
              <a:t> should be done.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7455" y="2946400"/>
            <a:ext cx="3639127" cy="1841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i="1" dirty="0"/>
              <a:t>Due to the small size of Key phrases, </a:t>
            </a:r>
            <a:r>
              <a:rPr lang="en-US" sz="1800" b="1" i="1" dirty="0"/>
              <a:t>Weighted Word2vec Average </a:t>
            </a:r>
            <a:r>
              <a:rPr lang="en-US" sz="1800" i="1" dirty="0"/>
              <a:t>Works Fine and is computationally less expensive than sequential models.</a:t>
            </a:r>
          </a:p>
          <a:p>
            <a:pPr>
              <a:lnSpc>
                <a:spcPct val="200000"/>
              </a:lnSpc>
            </a:pP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7455" y="4673599"/>
            <a:ext cx="353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Semantic similarity of key phrases is also captured.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7296" y="3972839"/>
            <a:ext cx="4973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“King” –  “Queen” + “Woman” is nearly equal to “Man”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7455" y="5461025"/>
            <a:ext cx="384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Threshold of Similarity is decided based on User’s decision to </a:t>
            </a:r>
            <a:r>
              <a:rPr lang="en-US" sz="1800" dirty="0" err="1"/>
              <a:t>Conref</a:t>
            </a:r>
            <a:r>
              <a:rPr lang="en-US" sz="1800" dirty="0"/>
              <a:t> or not.</a:t>
            </a:r>
          </a:p>
        </p:txBody>
      </p:sp>
    </p:spTree>
    <p:extLst>
      <p:ext uri="{BB962C8B-B14F-4D97-AF65-F5344CB8AC3E}">
        <p14:creationId xmlns:p14="http://schemas.microsoft.com/office/powerpoint/2010/main" val="3093257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	</a:t>
            </a:r>
            <a:r>
              <a:rPr lang="en-US" sz="2400" dirty="0">
                <a:solidFill>
                  <a:schemeClr val="accent4"/>
                </a:solidFill>
              </a:rPr>
              <a:t>Sentence Similarity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89" t="17153" r="28641" b="20423"/>
          <a:stretch/>
        </p:blipFill>
        <p:spPr>
          <a:xfrm>
            <a:off x="406320" y="1597891"/>
            <a:ext cx="6437745" cy="3620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77018" y="1597891"/>
            <a:ext cx="3075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For comparing Sentences, we need to convert a sentence into Vector.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8618" y="3278908"/>
            <a:ext cx="32327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Have to treat sentence as a </a:t>
            </a:r>
            <a:r>
              <a:rPr lang="en-US" sz="2000" b="1" i="1" u="sng" dirty="0"/>
              <a:t>sequence</a:t>
            </a:r>
            <a:r>
              <a:rPr lang="en-US" sz="2000" i="1" u="sng" dirty="0"/>
              <a:t> </a:t>
            </a:r>
            <a:r>
              <a:rPr lang="en-US" sz="2000" dirty="0"/>
              <a:t>which gives a single meaning , instead of treating it as </a:t>
            </a:r>
            <a:r>
              <a:rPr lang="en-US" sz="2000" b="1" i="1" u="sng" dirty="0"/>
              <a:t>sum total of scattered meaning of words. </a:t>
            </a:r>
          </a:p>
        </p:txBody>
      </p:sp>
    </p:spTree>
    <p:extLst>
      <p:ext uri="{BB962C8B-B14F-4D97-AF65-F5344CB8AC3E}">
        <p14:creationId xmlns:p14="http://schemas.microsoft.com/office/powerpoint/2010/main" val="15336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/>
          <p:cNvSpPr/>
          <p:nvPr/>
        </p:nvSpPr>
        <p:spPr>
          <a:xfrm>
            <a:off x="646545" y="3814480"/>
            <a:ext cx="2992582" cy="12192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                                                                                        </a:t>
            </a:r>
            <a:r>
              <a:rPr lang="en-US" sz="2000" dirty="0">
                <a:solidFill>
                  <a:schemeClr val="accent4"/>
                </a:solidFill>
              </a:rPr>
              <a:t>Sentence Similarity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43" t="20020" r="38799" b="33267"/>
          <a:stretch/>
        </p:blipFill>
        <p:spPr>
          <a:xfrm>
            <a:off x="517236" y="1052944"/>
            <a:ext cx="3888510" cy="199664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544291" y="1634836"/>
            <a:ext cx="2743200" cy="350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26036" y="1311670"/>
            <a:ext cx="3592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Doesn’t preserve the order of the words.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5262" y="3572565"/>
            <a:ext cx="5246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Sentence 1: “The food was good, not bad at all”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	vs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Sentence 2 : “The food was bad , not good at all”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7382" y="4008582"/>
            <a:ext cx="3888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Weighted word2vec Average of words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110182" y="2281381"/>
            <a:ext cx="3315854" cy="1828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44389" y="2281381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Sum total of scattered meaning of the words in the Sentence.</a:t>
            </a:r>
          </a:p>
        </p:txBody>
      </p:sp>
    </p:spTree>
    <p:extLst>
      <p:ext uri="{BB962C8B-B14F-4D97-AF65-F5344CB8AC3E}">
        <p14:creationId xmlns:p14="http://schemas.microsoft.com/office/powerpoint/2010/main" val="98011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0" y="4254501"/>
            <a:ext cx="3999345" cy="1557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	</a:t>
            </a:r>
            <a:r>
              <a:rPr lang="en-US" sz="2800" dirty="0">
                <a:solidFill>
                  <a:schemeClr val="accent4"/>
                </a:solidFill>
              </a:rPr>
              <a:t>Sentence Similarity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18" t="20741" r="34413" b="38451"/>
          <a:stretch/>
        </p:blipFill>
        <p:spPr>
          <a:xfrm>
            <a:off x="221672" y="1330037"/>
            <a:ext cx="5449455" cy="23829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8284" y="1653309"/>
            <a:ext cx="6142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Sentence 1: On Monday , it was snowing.</a:t>
            </a:r>
          </a:p>
          <a:p>
            <a:r>
              <a:rPr lang="en-US" sz="2400" dirty="0"/>
              <a:t>			VS</a:t>
            </a:r>
          </a:p>
          <a:p>
            <a:r>
              <a:rPr lang="en-US" sz="2400" dirty="0"/>
              <a:t>Sentence 2: It was snowing on Monday.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673" t="30162" r="30641" b="43639"/>
          <a:stretch/>
        </p:blipFill>
        <p:spPr>
          <a:xfrm>
            <a:off x="5975927" y="4254501"/>
            <a:ext cx="6132946" cy="16810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782" y="4679511"/>
            <a:ext cx="477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Can’t model Long term dependencies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980873" y="5095009"/>
            <a:ext cx="1533236" cy="86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28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sz="2800" dirty="0">
                <a:solidFill>
                  <a:schemeClr val="accent4"/>
                </a:solidFill>
              </a:rPr>
              <a:t>Sentence Similarity (Skip Thought vectors)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09" t="21009" r="30120" b="33468"/>
          <a:stretch/>
        </p:blipFill>
        <p:spPr>
          <a:xfrm>
            <a:off x="370977" y="1975210"/>
            <a:ext cx="6353095" cy="3121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195" y="1138165"/>
            <a:ext cx="5932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Bidirectional Gated Recursive Neural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8982" y="5417596"/>
            <a:ext cx="4348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S(t)= S(t-1)*U + W*</a:t>
            </a:r>
            <a:r>
              <a:rPr lang="en-US" sz="2400" b="1" dirty="0" err="1"/>
              <a:t>xt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634" t="20471" r="29027" b="31987"/>
          <a:stretch/>
        </p:blipFill>
        <p:spPr>
          <a:xfrm>
            <a:off x="7065819" y="1209964"/>
            <a:ext cx="4818284" cy="48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0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</a:t>
            </a:r>
            <a:r>
              <a:rPr lang="en-US" sz="3200" dirty="0">
                <a:solidFill>
                  <a:schemeClr val="accent4"/>
                </a:solidFill>
              </a:rPr>
              <a:t>Skip Thought vectors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1" y="968087"/>
            <a:ext cx="10547062" cy="1366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5164" y="2493818"/>
            <a:ext cx="506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        Encoder Decoder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06691" y="2493819"/>
            <a:ext cx="319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Backpropagation Through Time,</a:t>
            </a:r>
          </a:p>
          <a:p>
            <a:r>
              <a:rPr lang="en-US" dirty="0"/>
              <a:t>To adjust weights of all RNN.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1855" y="4072624"/>
            <a:ext cx="8913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Maintains word Order.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Shares Parameters across the Sequence unlike other models.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Keep tracks of Long term dependencies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564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</a:t>
            </a:r>
            <a:r>
              <a:rPr lang="en-US" sz="2400" dirty="0">
                <a:solidFill>
                  <a:schemeClr val="accent4"/>
                </a:solidFill>
              </a:rPr>
              <a:t>Some Results of Skip Thought vectors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7310" y="1308100"/>
            <a:ext cx="34636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﻿key phrase provides highly-summative</a:t>
            </a:r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information that can be effectively used</a:t>
            </a:r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for understanding, organizing and retrieving</a:t>
            </a:r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text content.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6677891" y="1334893"/>
            <a:ext cx="34728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high-quality key phrases can facilitate</a:t>
            </a:r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the understanding, organizing, and accessing</a:t>
            </a:r>
            <a:br>
              <a:rPr lang="en-US" dirty="0">
                <a:latin typeface="Calibri" panose="020F0502020204030204" pitchFamily="34" charset="0"/>
              </a:rPr>
            </a:b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of document content.</a:t>
            </a:r>
            <a:r>
              <a:rPr lang="en-US" dirty="0"/>
              <a:t>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479636" y="2004291"/>
            <a:ext cx="1902691" cy="92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22982" y="1431636"/>
            <a:ext cx="858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310" y="3652499"/>
            <a:ext cx="3842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 ran his hand inside his coat , double-checking that the unopened letter was still there 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02279" y="3652499"/>
            <a:ext cx="484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slipped his hand between his coat and his shirt , where the folded copies lay in a brown envelope</a:t>
            </a:r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>
            <a:off x="4479636" y="4021831"/>
            <a:ext cx="19026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6873" y="3426691"/>
            <a:ext cx="785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87%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3527" y="4984721"/>
            <a:ext cx="894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Threshold for sentence similarity will be adjusted according to User’s action of Linking the sentences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5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	</a:t>
            </a:r>
            <a:r>
              <a:rPr lang="en-US" sz="2400" dirty="0">
                <a:solidFill>
                  <a:schemeClr val="accent4"/>
                </a:solidFill>
              </a:rPr>
              <a:t>       Paragraph Similarity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72" y="1258130"/>
            <a:ext cx="3950392" cy="21266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8183" y="3432836"/>
            <a:ext cx="231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Paragraph</a:t>
            </a:r>
            <a:r>
              <a:rPr lang="en-US" dirty="0"/>
              <a:t> </a:t>
            </a:r>
            <a:r>
              <a:rPr lang="en-US" u="sng" dirty="0"/>
              <a:t>Vector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2206" y="934965"/>
            <a:ext cx="361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 dirty="0"/>
              <a:t>Problems with Paragraph vectors in our Use Case.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5382" y="1708190"/>
            <a:ext cx="455352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Overfitting.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Performs bad when paragraphs are of varying length.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Hyper tuning of parameters have to be done properly.(</a:t>
            </a:r>
            <a:r>
              <a:rPr lang="en-US" sz="1600" dirty="0" err="1"/>
              <a:t>eg</a:t>
            </a:r>
            <a:r>
              <a:rPr lang="en-US" sz="1600" dirty="0"/>
              <a:t> . Min count parameter )</a:t>
            </a:r>
          </a:p>
          <a:p>
            <a:pPr>
              <a:lnSpc>
                <a:spcPct val="150000"/>
              </a:lnSpc>
            </a:pPr>
            <a:endParaRPr lang="en-US" sz="1600" b="1" i="1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75" y="4425922"/>
            <a:ext cx="4240768" cy="11061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8183" y="5689600"/>
            <a:ext cx="224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Skip Thought Vectors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165243" y="2466109"/>
            <a:ext cx="9291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86544" y="4784436"/>
            <a:ext cx="10157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94787" y="4616383"/>
            <a:ext cx="31328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Skip thought vectors couldn’t replicate the results at paragraph level because of long term dependencies problems( Vanishing Gradient Descent)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16436" y="3777839"/>
            <a:ext cx="361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u="sng" dirty="0"/>
              <a:t>Problems with Skip Thought vectors .</a:t>
            </a:r>
          </a:p>
        </p:txBody>
      </p:sp>
    </p:spTree>
    <p:extLst>
      <p:ext uri="{BB962C8B-B14F-4D97-AF65-F5344CB8AC3E}">
        <p14:creationId xmlns:p14="http://schemas.microsoft.com/office/powerpoint/2010/main" val="2794785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	</a:t>
            </a:r>
            <a:r>
              <a:rPr lang="en-US" sz="2800" dirty="0">
                <a:solidFill>
                  <a:schemeClr val="accent4"/>
                </a:solidFill>
              </a:rPr>
              <a:t>Paragraph Similarity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99308" y="1025237"/>
            <a:ext cx="697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/>
              <a:t>Word Mover’s Distance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09" y="1821364"/>
            <a:ext cx="6155063" cy="41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42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941292" y="184150"/>
            <a:ext cx="10942811" cy="411161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BB034"/>
              </a:buClr>
              <a:buSzPct val="25000"/>
              <a:buFont typeface="Libre Baskerville"/>
              <a:buNone/>
            </a:pPr>
            <a:r>
              <a:rPr lang="en-US" sz="3600" b="0" i="0" u="none" strike="noStrike" cap="none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</a:t>
            </a:r>
            <a:r>
              <a:rPr lang="en-US" sz="3600" b="0" i="0" u="none" strike="noStrike" cap="none" dirty="0">
                <a:solidFill>
                  <a:srgbClr val="FBB034"/>
                </a:solidFill>
                <a:latin typeface="Arial"/>
                <a:ea typeface="Arial"/>
                <a:cs typeface="Arial"/>
                <a:sym typeface="Arial"/>
              </a:rPr>
              <a:t>PROBLEM  STATEMENT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69375" y="900111"/>
            <a:ext cx="11579383" cy="5181600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t" anchorCtr="0">
            <a:noAutofit/>
          </a:bodyPr>
          <a:lstStyle/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Font typeface="Noto Symbol"/>
              <a:buNone/>
            </a:pPr>
            <a:endParaRPr lang="en-US" sz="2800" b="1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14350" marR="0" lvl="0" indent="-514350" algn="l" rtl="0">
              <a:spcBef>
                <a:spcPts val="714"/>
              </a:spcBef>
              <a:buClr>
                <a:schemeClr val="accent4"/>
              </a:buClr>
              <a:buSzPct val="25000"/>
              <a:buFont typeface="Wingdings" panose="05000000000000000000" pitchFamily="2" charset="2"/>
              <a:buChar char="v"/>
            </a:pPr>
            <a:endParaRPr lang="en-US"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None/>
            </a:pPr>
            <a:endParaRPr lang="en-US"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Font typeface="Noto Symbol"/>
              <a:buNone/>
            </a:pPr>
            <a:endParaRPr lang="en-US" sz="2800" b="1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indent="-457200">
              <a:buSzPct val="25000"/>
              <a:buFont typeface="Wingdings" panose="05000000000000000000" pitchFamily="2" charset="2"/>
              <a:buChar char="v"/>
            </a:pPr>
            <a:endParaRPr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/>
          <p:cNvSpPr/>
          <p:nvPr/>
        </p:nvSpPr>
        <p:spPr>
          <a:xfrm>
            <a:off x="646545" y="2059709"/>
            <a:ext cx="4866108" cy="2909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59854" y="2360274"/>
            <a:ext cx="42394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KEYWORD similarity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KEYPRASE similarity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SENTENCE LEVEL similarity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PARAGRAPH LEVEL similarity</a:t>
            </a:r>
          </a:p>
        </p:txBody>
      </p:sp>
      <p:sp>
        <p:nvSpPr>
          <p:cNvPr id="4" name="Arrow: Right 3"/>
          <p:cNvSpPr/>
          <p:nvPr/>
        </p:nvSpPr>
        <p:spPr>
          <a:xfrm>
            <a:off x="5772727" y="3435927"/>
            <a:ext cx="1644073" cy="145473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28831" y="1357746"/>
            <a:ext cx="2865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USE-CASE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40903" y="2309667"/>
            <a:ext cx="4203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1.Automated Content Referencing in Technical Documents.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3194" y="4068433"/>
            <a:ext cx="4203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2.Intelligent Migration of legacy content to structured format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/>
          <p:cNvSpPr/>
          <p:nvPr/>
        </p:nvSpPr>
        <p:spPr>
          <a:xfrm>
            <a:off x="9604957" y="5085143"/>
            <a:ext cx="1829661" cy="69682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5900447" y="5162707"/>
            <a:ext cx="1756498" cy="51661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6234546" y="2559852"/>
            <a:ext cx="3766715" cy="128385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	</a:t>
            </a:r>
            <a:r>
              <a:rPr lang="en-US" sz="2400" dirty="0">
                <a:solidFill>
                  <a:schemeClr val="accent4"/>
                </a:solidFill>
              </a:rPr>
              <a:t>Paragraph Similarity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228435"/>
            <a:ext cx="3937587" cy="4017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6715" y="1228435"/>
            <a:ext cx="3945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Paragraphs are represented as collection of Words and Using word2vec </a:t>
            </a:r>
            <a:r>
              <a:rPr lang="en-US" sz="1600" dirty="0" err="1"/>
              <a:t>Embeddings</a:t>
            </a:r>
            <a:r>
              <a:rPr lang="en-US" sz="1600" dirty="0"/>
              <a:t>, distance between words  are calculated.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41824" y="5479269"/>
            <a:ext cx="3695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Transportation Problem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6715" y="2724727"/>
            <a:ext cx="3842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of WMD is to determine the minimum distance the words of Para1 needs to travel to reach to the same state represented by the words of Para2.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017164" y="4027055"/>
            <a:ext cx="27709" cy="822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900447" y="5162707"/>
            <a:ext cx="202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in between Paragraphs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227878" y="5479269"/>
            <a:ext cx="107314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04957" y="5085143"/>
            <a:ext cx="190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 between Paragraphs</a:t>
            </a:r>
          </a:p>
        </p:txBody>
      </p:sp>
    </p:spTree>
    <p:extLst>
      <p:ext uri="{BB962C8B-B14F-4D97-AF65-F5344CB8AC3E}">
        <p14:creationId xmlns:p14="http://schemas.microsoft.com/office/powerpoint/2010/main" val="104595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</a:t>
            </a:r>
            <a:r>
              <a:rPr lang="en-US" sz="2400" dirty="0">
                <a:solidFill>
                  <a:schemeClr val="accent4"/>
                </a:solidFill>
              </a:rPr>
              <a:t>Results of WMD on Paragraph Similarity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5" y="1330037"/>
            <a:ext cx="6605848" cy="4128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5854" y="1330037"/>
            <a:ext cx="31126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/>
              <a:t>Accuracy =79%</a:t>
            </a:r>
          </a:p>
          <a:p>
            <a:endParaRPr lang="en-US" sz="3200" i="1" u="sng" dirty="0"/>
          </a:p>
          <a:p>
            <a:r>
              <a:rPr lang="en-US" sz="3200" i="1" u="sng" dirty="0"/>
              <a:t>F1 score =0.81</a:t>
            </a:r>
          </a:p>
          <a:p>
            <a:endParaRPr lang="en-US" sz="3200" i="1" u="sng" dirty="0"/>
          </a:p>
          <a:p>
            <a:r>
              <a:rPr lang="en-US" sz="3200" i="1" u="sng" dirty="0"/>
              <a:t>Precision=0.74</a:t>
            </a:r>
          </a:p>
          <a:p>
            <a:endParaRPr lang="en-US" sz="3200" i="1" u="sng" dirty="0"/>
          </a:p>
          <a:p>
            <a:r>
              <a:rPr lang="en-US" sz="3200" i="1" u="sng" dirty="0"/>
              <a:t>Recall=0.90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87490" y="5281027"/>
            <a:ext cx="4901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6"/>
                </a:solidFill>
              </a:rPr>
              <a:t>Hyperparameter free</a:t>
            </a:r>
          </a:p>
        </p:txBody>
      </p:sp>
    </p:spTree>
    <p:extLst>
      <p:ext uri="{BB962C8B-B14F-4D97-AF65-F5344CB8AC3E}">
        <p14:creationId xmlns:p14="http://schemas.microsoft.com/office/powerpoint/2010/main" val="198616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941292" y="184150"/>
            <a:ext cx="10942811" cy="411161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BB034"/>
              </a:buClr>
              <a:buSzPct val="25000"/>
              <a:buFont typeface="Libre Baskerville"/>
              <a:buNone/>
            </a:pPr>
            <a:r>
              <a:rPr lang="en-US" sz="3600" b="0" i="0" u="none" strike="noStrike" cap="none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</a:t>
            </a:r>
            <a:r>
              <a:rPr lang="en-US" sz="2800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UNDERSTANDING</a:t>
            </a:r>
            <a:r>
              <a:rPr lang="en-US" sz="2800" b="0" i="0" u="none" strike="noStrike" cap="none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800" b="0" i="0" u="none" strike="noStrike" cap="none" dirty="0">
                <a:solidFill>
                  <a:srgbClr val="FBB034"/>
                </a:solidFill>
                <a:sym typeface="Arial"/>
              </a:rPr>
              <a:t>PROBLEM  STATEMENT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69375" y="900111"/>
            <a:ext cx="11579383" cy="5181600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t" anchorCtr="0">
            <a:noAutofit/>
          </a:bodyPr>
          <a:lstStyle/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Font typeface="Noto Symbol"/>
              <a:buNone/>
            </a:pPr>
            <a:endParaRPr lang="en-US" sz="2800" b="1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514350" marR="0" lvl="0" indent="-514350" algn="l" rtl="0">
              <a:spcBef>
                <a:spcPts val="714"/>
              </a:spcBef>
              <a:buClr>
                <a:schemeClr val="accent4"/>
              </a:buClr>
              <a:buSzPct val="25000"/>
              <a:buFont typeface="Wingdings" panose="05000000000000000000" pitchFamily="2" charset="2"/>
              <a:buChar char="v"/>
            </a:pPr>
            <a:endParaRPr lang="en-US"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None/>
            </a:pPr>
            <a:endParaRPr lang="en-US"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714"/>
              </a:spcBef>
              <a:buClr>
                <a:schemeClr val="accent4"/>
              </a:buClr>
              <a:buSzPct val="25000"/>
              <a:buFont typeface="Noto Symbol"/>
              <a:buNone/>
            </a:pPr>
            <a:endParaRPr lang="en-US" sz="2800" b="1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457200" indent="-457200">
              <a:buSzPct val="25000"/>
              <a:buFont typeface="Wingdings" panose="05000000000000000000" pitchFamily="2" charset="2"/>
              <a:buChar char="v"/>
            </a:pPr>
            <a:endParaRPr sz="2800" b="1" i="0" u="none" strike="noStrike" cap="none" dirty="0">
              <a:solidFill>
                <a:srgbClr val="0C0C0C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8894617" y="995385"/>
            <a:ext cx="2567709" cy="1015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+mj-lt"/>
              </a:rPr>
              <a:t>KEYWORDS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8894619" y="2371871"/>
            <a:ext cx="2567708" cy="1089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8894618" y="3792431"/>
            <a:ext cx="2567709" cy="1089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8894617" y="5212991"/>
            <a:ext cx="2567709" cy="1089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10178472" y="2010916"/>
            <a:ext cx="1" cy="360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12" idx="0"/>
          </p:cNvCxnSpPr>
          <p:nvPr/>
        </p:nvCxnSpPr>
        <p:spPr>
          <a:xfrm>
            <a:off x="10178473" y="3461327"/>
            <a:ext cx="0" cy="331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  <a:endCxn id="13" idx="0"/>
          </p:cNvCxnSpPr>
          <p:nvPr/>
        </p:nvCxnSpPr>
        <p:spPr>
          <a:xfrm flipH="1">
            <a:off x="10178472" y="4881887"/>
            <a:ext cx="1" cy="331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16288" y="2670841"/>
            <a:ext cx="212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KEYPHRASE</a:t>
            </a:r>
            <a:r>
              <a:rPr lang="en-US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56252" y="3921660"/>
            <a:ext cx="22444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SENTENCE LEVEL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086269" y="5400199"/>
            <a:ext cx="218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PARAGRAPH LEVEL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28" y="1102423"/>
            <a:ext cx="6717109" cy="9144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/>
          <a:srcRect l="2285" t="35854" r="2022" b="33421"/>
          <a:stretch/>
        </p:blipFill>
        <p:spPr>
          <a:xfrm>
            <a:off x="121798" y="2078824"/>
            <a:ext cx="7133568" cy="14120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325" t="26830" r="273" b="31021"/>
          <a:stretch/>
        </p:blipFill>
        <p:spPr>
          <a:xfrm>
            <a:off x="372118" y="3708105"/>
            <a:ext cx="6040579" cy="19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0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7490692" y="1246909"/>
            <a:ext cx="3454400" cy="822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941292" y="184150"/>
            <a:ext cx="10942811" cy="411161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BB034"/>
              </a:buClr>
              <a:buSzPct val="25000"/>
              <a:buFont typeface="Libre Baskerville"/>
              <a:buNone/>
            </a:pPr>
            <a:r>
              <a:rPr lang="en-US" sz="3600" b="0" i="0" u="none" strike="noStrike" cap="none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</a:t>
            </a:r>
            <a:r>
              <a:rPr lang="en-US" sz="3600" dirty="0">
                <a:solidFill>
                  <a:srgbClr val="FBB034"/>
                </a:solidFill>
                <a:ea typeface="Libre Baskerville"/>
              </a:rPr>
              <a:t>UNDERSTANDING USE-CASE</a:t>
            </a:r>
            <a:endParaRPr lang="en-US" sz="3600" b="0" i="0" u="none" strike="noStrike" cap="none" dirty="0">
              <a:solidFill>
                <a:srgbClr val="FBB0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32" t="1" b="-214"/>
          <a:stretch/>
        </p:blipFill>
        <p:spPr>
          <a:xfrm>
            <a:off x="655782" y="1405658"/>
            <a:ext cx="5163128" cy="39791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90692" y="1311564"/>
            <a:ext cx="345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Clean SemiCondensed" panose="020B0503020404020204" pitchFamily="34" charset="0"/>
              </a:rPr>
              <a:t>Content Referencing via CONREF and CONKEYREF can be 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75419" y="2234894"/>
            <a:ext cx="32696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i="1" dirty="0">
                <a:latin typeface="+mj-lt"/>
              </a:rPr>
              <a:t>Intra- Document.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i="1" dirty="0">
                <a:latin typeface="+mj-lt"/>
              </a:rPr>
              <a:t>Inter-Document inside the same platform.</a:t>
            </a:r>
          </a:p>
          <a:p>
            <a:endParaRPr lang="en-US" sz="2000" i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4765" y="4869290"/>
            <a:ext cx="5578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</a:t>
            </a:r>
            <a:r>
              <a:rPr lang="en-US" sz="1800" i="1" dirty="0"/>
              <a:t>15% of the overall body of technical content could be sourced from other technical content by reuse, that saves 15% of the overall budget for</a:t>
            </a:r>
          </a:p>
          <a:p>
            <a:r>
              <a:rPr lang="en-US" sz="1800" i="1" dirty="0"/>
              <a:t>brand content creation, review and translation</a:t>
            </a:r>
            <a:r>
              <a:rPr lang="en-US" sz="1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8750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>
          <a:xfrm>
            <a:off x="9467273" y="1757794"/>
            <a:ext cx="2416830" cy="415718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5104642" y="1781799"/>
            <a:ext cx="3337394" cy="40278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941292" y="184150"/>
            <a:ext cx="10942811" cy="411161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BB034"/>
              </a:buClr>
              <a:buSzPct val="25000"/>
              <a:buFont typeface="Libre Baskerville"/>
              <a:buNone/>
            </a:pPr>
            <a:r>
              <a:rPr lang="en-US" sz="3600" b="0" i="0" u="none" strike="noStrike" cap="none" dirty="0">
                <a:solidFill>
                  <a:srgbClr val="FBB03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                       </a:t>
            </a:r>
            <a:r>
              <a:rPr lang="en-US" sz="3600" dirty="0">
                <a:solidFill>
                  <a:srgbClr val="FBB034"/>
                </a:solidFill>
                <a:ea typeface="Libre Baskerville"/>
              </a:rPr>
              <a:t>OUR MODEL</a:t>
            </a:r>
            <a:endParaRPr lang="en-US" sz="3600" b="0" i="0" u="none" strike="noStrike" cap="none" dirty="0">
              <a:solidFill>
                <a:srgbClr val="FBB0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5586544" y="6477000"/>
            <a:ext cx="1015735" cy="168274"/>
          </a:xfrm>
          <a:prstGeom prst="rect">
            <a:avLst/>
          </a:prstGeom>
          <a:noFill/>
          <a:ln>
            <a:noFill/>
          </a:ln>
        </p:spPr>
        <p:txBody>
          <a:bodyPr lIns="108825" tIns="54400" rIns="108825" bIns="54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3285"/>
          <a:stretch/>
        </p:blipFill>
        <p:spPr>
          <a:xfrm>
            <a:off x="62059" y="2680572"/>
            <a:ext cx="3805335" cy="1711166"/>
          </a:xfrm>
          <a:prstGeom prst="rect">
            <a:avLst/>
          </a:prstGeom>
        </p:spPr>
      </p:pic>
      <p:sp>
        <p:nvSpPr>
          <p:cNvPr id="12" name="Cross 11"/>
          <p:cNvSpPr/>
          <p:nvPr/>
        </p:nvSpPr>
        <p:spPr>
          <a:xfrm>
            <a:off x="4283945" y="3188462"/>
            <a:ext cx="629674" cy="647924"/>
          </a:xfrm>
          <a:prstGeom prst="plu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2046" y="1520607"/>
            <a:ext cx="474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FOR KEYWORD AND KEYPHRASE 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537" y="2870829"/>
            <a:ext cx="3143250" cy="144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42107" y="4551848"/>
            <a:ext cx="2430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EMBEDDINGS</a:t>
            </a:r>
          </a:p>
          <a:p>
            <a:r>
              <a:rPr lang="en-US" dirty="0"/>
              <a:t>(WORD2VEC Model.)</a:t>
            </a:r>
          </a:p>
          <a:p>
            <a:r>
              <a:rPr lang="en-US" dirty="0"/>
              <a:t>(GLOVE Model.)</a:t>
            </a:r>
          </a:p>
        </p:txBody>
      </p:sp>
      <p:sp>
        <p:nvSpPr>
          <p:cNvPr id="9" name="Cross 8"/>
          <p:cNvSpPr/>
          <p:nvPr/>
        </p:nvSpPr>
        <p:spPr>
          <a:xfrm>
            <a:off x="8553810" y="3407562"/>
            <a:ext cx="629674" cy="647924"/>
          </a:xfrm>
          <a:prstGeom prst="plu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379" y="2753681"/>
            <a:ext cx="1638057" cy="1638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18130" y="4551848"/>
            <a:ext cx="1773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CLICKS</a:t>
            </a:r>
          </a:p>
          <a:p>
            <a:r>
              <a:rPr lang="en-US" dirty="0"/>
              <a:t>ANALYTICS</a:t>
            </a:r>
          </a:p>
        </p:txBody>
      </p:sp>
      <p:sp>
        <p:nvSpPr>
          <p:cNvPr id="14" name="Cross 13"/>
          <p:cNvSpPr/>
          <p:nvPr/>
        </p:nvSpPr>
        <p:spPr>
          <a:xfrm>
            <a:off x="1371871" y="4551848"/>
            <a:ext cx="629674" cy="647924"/>
          </a:xfrm>
          <a:prstGeom prst="plu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812800" y="5588000"/>
            <a:ext cx="1801091" cy="637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94459" y="5721988"/>
            <a:ext cx="1619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Grammar Rules</a:t>
            </a:r>
          </a:p>
        </p:txBody>
      </p:sp>
    </p:spTree>
    <p:extLst>
      <p:ext uri="{BB962C8B-B14F-4D97-AF65-F5344CB8AC3E}">
        <p14:creationId xmlns:p14="http://schemas.microsoft.com/office/powerpoint/2010/main" val="333966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>
            <a:off x="2994101" y="3198777"/>
            <a:ext cx="1751732" cy="978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7523017" y="3343856"/>
            <a:ext cx="2355273" cy="646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/>
          <p:cNvSpPr/>
          <p:nvPr/>
        </p:nvSpPr>
        <p:spPr>
          <a:xfrm>
            <a:off x="3500582" y="1951364"/>
            <a:ext cx="3158836" cy="76731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/>
          <p:cNvSpPr/>
          <p:nvPr/>
        </p:nvSpPr>
        <p:spPr>
          <a:xfrm>
            <a:off x="3660556" y="1181557"/>
            <a:ext cx="2370716" cy="6930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Workflow of Key phrase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19" y="1018309"/>
            <a:ext cx="1152237" cy="115223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911927" y="1594427"/>
            <a:ext cx="13577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62556" y="1145310"/>
            <a:ext cx="183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Grammar Chunking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0593" y="1379060"/>
            <a:ext cx="2567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6"/>
                </a:solidFill>
              </a:rPr>
              <a:t>Candidate Key phrases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00800" y="1548337"/>
            <a:ext cx="9513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00582" y="2003086"/>
            <a:ext cx="344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Preparation of Attribute values of Candidate Key phrases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272" y="1114394"/>
            <a:ext cx="1035486" cy="10354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60163" y="1202872"/>
            <a:ext cx="2874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Naïve Bayes Classifier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47015" y="2335022"/>
            <a:ext cx="0" cy="869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55345" y="3482109"/>
            <a:ext cx="22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</a:rPr>
              <a:t>Filtered Key phrases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434012" y="3735319"/>
            <a:ext cx="1468582" cy="18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69673" y="3405165"/>
            <a:ext cx="123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User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38683" y="4383927"/>
            <a:ext cx="249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User select key phrases from the filtered Key Phrases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3888509" y="5200073"/>
            <a:ext cx="0" cy="849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88509" y="6049818"/>
            <a:ext cx="6724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0603347" y="1991093"/>
            <a:ext cx="429" cy="4050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71272" y="5260783"/>
            <a:ext cx="27617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the classifier again based on User Selected Key phrases.</a:t>
            </a:r>
          </a:p>
        </p:txBody>
      </p:sp>
    </p:spTree>
    <p:extLst>
      <p:ext uri="{BB962C8B-B14F-4D97-AF65-F5344CB8AC3E}">
        <p14:creationId xmlns:p14="http://schemas.microsoft.com/office/powerpoint/2010/main" val="352139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/>
          <p:cNvSpPr/>
          <p:nvPr/>
        </p:nvSpPr>
        <p:spPr>
          <a:xfrm>
            <a:off x="9273310" y="1319041"/>
            <a:ext cx="1348508" cy="551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7462982" y="1319041"/>
            <a:ext cx="1644073" cy="551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/>
          <p:cNvSpPr/>
          <p:nvPr/>
        </p:nvSpPr>
        <p:spPr>
          <a:xfrm>
            <a:off x="6188364" y="1319041"/>
            <a:ext cx="1108363" cy="5511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692727" y="3696596"/>
            <a:ext cx="2364509" cy="286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80294" y="986663"/>
            <a:ext cx="3537526" cy="69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</a:t>
            </a:r>
            <a:r>
              <a:rPr lang="en-US" sz="2400" dirty="0">
                <a:solidFill>
                  <a:schemeClr val="accent4"/>
                </a:solidFill>
              </a:rPr>
              <a:t>How this key phrase Extraction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838" y="1071417"/>
            <a:ext cx="3389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Grammar Chunking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727" y="2004291"/>
            <a:ext cx="3325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 Tagging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18838" y="2612517"/>
            <a:ext cx="363912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grammar["NNP-&gt;NNP"] = "NNP"</a:t>
            </a:r>
          </a:p>
          <a:p>
            <a:r>
              <a:rPr lang="en-US" dirty="0"/>
              <a:t>grammar["JJ-&gt;NNP"]="NNP"</a:t>
            </a:r>
          </a:p>
          <a:p>
            <a:r>
              <a:rPr lang="en-US" dirty="0"/>
              <a:t>grammar["NN-&gt;NN"] = "NNI"</a:t>
            </a:r>
          </a:p>
          <a:p>
            <a:r>
              <a:rPr lang="en-US" dirty="0"/>
              <a:t>grammar["NNI-&gt;NN"] = "NNI"</a:t>
            </a:r>
          </a:p>
          <a:p>
            <a:r>
              <a:rPr lang="en-US" dirty="0"/>
              <a:t>grammar["JJ-&gt;JJ"] = "JJ"</a:t>
            </a:r>
          </a:p>
          <a:p>
            <a:r>
              <a:rPr lang="en-US" dirty="0"/>
              <a:t>grammar["NNP-&gt;NN"]="NNP"</a:t>
            </a:r>
          </a:p>
          <a:p>
            <a:r>
              <a:rPr lang="en-US" dirty="0"/>
              <a:t>grammar["CD-&gt;NN"]="NN"</a:t>
            </a:r>
          </a:p>
          <a:p>
            <a:r>
              <a:rPr lang="en-US" dirty="0"/>
              <a:t>grammar["NN-&gt;CD"]="NNP"</a:t>
            </a:r>
          </a:p>
          <a:p>
            <a:r>
              <a:rPr lang="en-US" dirty="0"/>
              <a:t>grammar["NNP-&gt;CD"]="NNP"</a:t>
            </a:r>
          </a:p>
          <a:p>
            <a:r>
              <a:rPr lang="en-US" dirty="0"/>
              <a:t>grammar["CD-&gt;NNP"]="NNP“</a:t>
            </a:r>
          </a:p>
          <a:p>
            <a:endParaRPr lang="en-US" dirty="0"/>
          </a:p>
          <a:p>
            <a:r>
              <a:rPr lang="en-US" sz="2400" dirty="0"/>
              <a:t>(Grammar that we used)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97601" y="1333026"/>
            <a:ext cx="475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Adobe    Experience   Manager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77309" y="2290618"/>
            <a:ext cx="2198255" cy="1549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289964" y="2004291"/>
            <a:ext cx="312315" cy="954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285018" y="2096655"/>
            <a:ext cx="0" cy="106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772073" y="2078182"/>
            <a:ext cx="738909" cy="987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37382" y="3065188"/>
            <a:ext cx="113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 Noun(NNP)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67782" y="3326798"/>
            <a:ext cx="150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Noun(NN)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02983" y="3193899"/>
            <a:ext cx="1505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Noun(NN)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97601" y="4488873"/>
            <a:ext cx="498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(Selected as </a:t>
            </a:r>
            <a:r>
              <a:rPr lang="en-US" sz="2000" dirty="0">
                <a:solidFill>
                  <a:schemeClr val="accent6"/>
                </a:solidFill>
              </a:rPr>
              <a:t>Candidate Key phrase) </a:t>
            </a:r>
          </a:p>
        </p:txBody>
      </p:sp>
    </p:spTree>
    <p:extLst>
      <p:ext uri="{BB962C8B-B14F-4D97-AF65-F5344CB8AC3E}">
        <p14:creationId xmlns:p14="http://schemas.microsoft.com/office/powerpoint/2010/main" val="2220946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</a:t>
            </a:r>
            <a:r>
              <a:rPr lang="en-US" sz="2400" dirty="0">
                <a:solidFill>
                  <a:schemeClr val="accent4"/>
                </a:solidFill>
              </a:rPr>
              <a:t>How this key phrase Extraction works?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480294" y="986663"/>
            <a:ext cx="3537526" cy="69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2730" y="1102193"/>
            <a:ext cx="332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Attributes Preparation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3285"/>
          <a:stretch/>
        </p:blipFill>
        <p:spPr>
          <a:xfrm>
            <a:off x="480294" y="2070742"/>
            <a:ext cx="3460994" cy="15563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830618" y="2475345"/>
            <a:ext cx="19858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89091" y="1679390"/>
            <a:ext cx="37407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Term Frequency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Distance of the phrase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Title Intersection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Relatedness to other Candidate Key phrases.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POS tags used in the key phrases.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POS tags used for words before and after the Candidate Key phrase.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4720" y="4596965"/>
            <a:ext cx="6402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“Computer Vision”  -&gt;  3,82,0.05555555555555555,1,1,0,0,0,0.264112995006</a:t>
            </a:r>
          </a:p>
        </p:txBody>
      </p:sp>
    </p:spTree>
    <p:extLst>
      <p:ext uri="{BB962C8B-B14F-4D97-AF65-F5344CB8AC3E}">
        <p14:creationId xmlns:p14="http://schemas.microsoft.com/office/powerpoint/2010/main" val="1212880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			</a:t>
            </a:r>
            <a:r>
              <a:rPr lang="en-US" sz="2400" dirty="0">
                <a:solidFill>
                  <a:schemeClr val="accent4"/>
                </a:solidFill>
              </a:rPr>
              <a:t>How this key phrase Extraction works?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8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554185" y="1051317"/>
            <a:ext cx="3676070" cy="897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1294" y="1269261"/>
            <a:ext cx="3061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Click Analytics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228435" y="2166816"/>
            <a:ext cx="2084321" cy="24421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66" y="2568851"/>
            <a:ext cx="1638057" cy="16380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6328" y="1948872"/>
            <a:ext cx="49322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User selects Key phrases for the Documents.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Attributes for the User Selected Key phrases are fed back to Naïve Bayes.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Attributes for User Selected Non key phrases are also fed back to Naïve Bayes.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997378"/>
            <a:ext cx="434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Helps in </a:t>
            </a:r>
            <a:r>
              <a:rPr lang="en-US" sz="2000" b="1" i="1" u="sng" dirty="0"/>
              <a:t>Training the Naïve Bayes Classifier.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53133592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Master Widescreen 2014">
  <a:themeElements>
    <a:clrScheme name="Adobe 2009">
      <a:dk1>
        <a:srgbClr val="000000"/>
      </a:dk1>
      <a:lt1>
        <a:srgbClr val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</TotalTime>
  <Words>1136</Words>
  <Application>Microsoft Office PowerPoint</Application>
  <PresentationFormat>Custom</PresentationFormat>
  <Paragraphs>203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Libre Baskerville</vt:lpstr>
      <vt:lpstr>Wingdings</vt:lpstr>
      <vt:lpstr>Noto Symbol</vt:lpstr>
      <vt:lpstr>Calibri</vt:lpstr>
      <vt:lpstr>Adobe Clean SemiCondensed</vt:lpstr>
      <vt:lpstr>Adobe Master Widescreen 2014</vt:lpstr>
      <vt:lpstr>    Efficient Content Reuse in      Structured Documentation</vt:lpstr>
      <vt:lpstr>                     PROBLEM  STATEMENT</vt:lpstr>
      <vt:lpstr>            UNDERSTANDING PROBLEM  STATEMENT</vt:lpstr>
      <vt:lpstr>              UNDERSTANDING USE-CASE</vt:lpstr>
      <vt:lpstr>                           OUR MODEL</vt:lpstr>
      <vt:lpstr>   Workflow of Key phrase Extraction</vt:lpstr>
      <vt:lpstr>   How this key phrase Extraction works?</vt:lpstr>
      <vt:lpstr>   How this key phrase Extraction works?</vt:lpstr>
      <vt:lpstr>   How this key phrase Extraction works?</vt:lpstr>
      <vt:lpstr>     WORD2VEC</vt:lpstr>
      <vt:lpstr>                                                Similarity of User Selected Key phrases</vt:lpstr>
      <vt:lpstr>    Sentence Similarity</vt:lpstr>
      <vt:lpstr>                                                                                        Sentence Similarity</vt:lpstr>
      <vt:lpstr>    Sentence Similarity</vt:lpstr>
      <vt:lpstr>  Sentence Similarity (Skip Thought vectors)</vt:lpstr>
      <vt:lpstr>   Skip Thought vectors</vt:lpstr>
      <vt:lpstr>   Some Results of Skip Thought vectors</vt:lpstr>
      <vt:lpstr>           Paragraph Similarity</vt:lpstr>
      <vt:lpstr>    Paragraph Similarity</vt:lpstr>
      <vt:lpstr>    Paragraph Similarity</vt:lpstr>
      <vt:lpstr>   Results of WMD on Paragraph Similarity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 Reuse in Technical Documents</dc:title>
  <dc:creator>Punyaslok Dutta</dc:creator>
  <cp:lastModifiedBy>Punyaslok Dutta</cp:lastModifiedBy>
  <cp:revision>96</cp:revision>
  <dcterms:modified xsi:type="dcterms:W3CDTF">2017-07-07T05:25:09Z</dcterms:modified>
</cp:coreProperties>
</file>